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65" r:id="rId3"/>
    <p:sldId id="266" r:id="rId4"/>
    <p:sldId id="267" r:id="rId5"/>
    <p:sldId id="257" r:id="rId6"/>
    <p:sldId id="258" r:id="rId7"/>
    <p:sldId id="259" r:id="rId8"/>
    <p:sldId id="260" r:id="rId9"/>
    <p:sldId id="261" r:id="rId10"/>
    <p:sldId id="256" r:id="rId11"/>
    <p:sldId id="262" r:id="rId12"/>
    <p:sldId id="263" r:id="rId13"/>
    <p:sldId id="264" r:id="rId14"/>
    <p:sldId id="268" r:id="rId15"/>
    <p:sldId id="272" r:id="rId16"/>
    <p:sldId id="273" r:id="rId17"/>
    <p:sldId id="274" r:id="rId18"/>
    <p:sldId id="275" r:id="rId19"/>
    <p:sldId id="284" r:id="rId20"/>
    <p:sldId id="282" r:id="rId21"/>
    <p:sldId id="276" r:id="rId22"/>
    <p:sldId id="277" r:id="rId23"/>
    <p:sldId id="278" r:id="rId24"/>
    <p:sldId id="279" r:id="rId25"/>
    <p:sldId id="285" r:id="rId26"/>
    <p:sldId id="280" r:id="rId27"/>
    <p:sldId id="281" r:id="rId28"/>
    <p:sldId id="270" r:id="rId29"/>
    <p:sldId id="271" r:id="rId30"/>
    <p:sldId id="289" r:id="rId31"/>
    <p:sldId id="286" r:id="rId32"/>
    <p:sldId id="288" r:id="rId33"/>
    <p:sldId id="287" r:id="rId34"/>
    <p:sldId id="290" r:id="rId35"/>
    <p:sldId id="291" r:id="rId36"/>
    <p:sldId id="292" r:id="rId37"/>
    <p:sldId id="293" r:id="rId38"/>
    <p:sldId id="294" r:id="rId39"/>
    <p:sldId id="313" r:id="rId40"/>
    <p:sldId id="314" r:id="rId41"/>
    <p:sldId id="315" r:id="rId42"/>
    <p:sldId id="307" r:id="rId43"/>
    <p:sldId id="302" r:id="rId44"/>
    <p:sldId id="304" r:id="rId45"/>
    <p:sldId id="299" r:id="rId46"/>
    <p:sldId id="296" r:id="rId47"/>
    <p:sldId id="295" r:id="rId48"/>
    <p:sldId id="306" r:id="rId49"/>
    <p:sldId id="301" r:id="rId50"/>
    <p:sldId id="305" r:id="rId51"/>
    <p:sldId id="298" r:id="rId52"/>
    <p:sldId id="297" r:id="rId53"/>
    <p:sldId id="309" r:id="rId54"/>
    <p:sldId id="308" r:id="rId55"/>
    <p:sldId id="303" r:id="rId56"/>
    <p:sldId id="311" r:id="rId57"/>
    <p:sldId id="300" r:id="rId58"/>
    <p:sldId id="310" r:id="rId59"/>
    <p:sldId id="312" r:id="rId6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A947E81-CE4E-4CBB-B134-F33BC8D7AFA4}">
          <p14:sldIdLst>
            <p14:sldId id="269"/>
            <p14:sldId id="265"/>
            <p14:sldId id="266"/>
            <p14:sldId id="267"/>
            <p14:sldId id="257"/>
          </p14:sldIdLst>
        </p14:section>
        <p14:section name="only place" id="{9A0ACAB6-5A39-4FF6-9441-92108328BDE7}">
          <p14:sldIdLst>
            <p14:sldId id="258"/>
            <p14:sldId id="259"/>
            <p14:sldId id="260"/>
            <p14:sldId id="261"/>
          </p14:sldIdLst>
        </p14:section>
        <p14:section name="combined" id="{90CD0102-3985-4CE7-B1A1-918F990321F3}">
          <p14:sldIdLst>
            <p14:sldId id="256"/>
            <p14:sldId id="262"/>
            <p14:sldId id="263"/>
            <p14:sldId id="264"/>
          </p14:sldIdLst>
        </p14:section>
        <p14:section name="2" id="{85345CB0-FDEC-4246-A907-0B5E0C7253AD}">
          <p14:sldIdLst>
            <p14:sldId id="268"/>
            <p14:sldId id="272"/>
            <p14:sldId id="273"/>
            <p14:sldId id="274"/>
            <p14:sldId id="275"/>
          </p14:sldIdLst>
        </p14:section>
        <p14:section name="4,7,10" id="{7576A797-3363-4D0B-8C91-B4D31451F781}">
          <p14:sldIdLst>
            <p14:sldId id="284"/>
          </p14:sldIdLst>
        </p14:section>
        <p14:section name="13" id="{8D86A34F-1305-44F2-9DEF-0E0D6E736D2E}">
          <p14:sldIdLst>
            <p14:sldId id="282"/>
            <p14:sldId id="276"/>
            <p14:sldId id="277"/>
            <p14:sldId id="278"/>
            <p14:sldId id="279"/>
          </p14:sldIdLst>
        </p14:section>
        <p14:section name="16" id="{26243393-A63C-4E3D-BCB2-6E3093E9246D}">
          <p14:sldIdLst>
            <p14:sldId id="285"/>
            <p14:sldId id="280"/>
            <p14:sldId id="281"/>
            <p14:sldId id="270"/>
            <p14:sldId id="271"/>
          </p14:sldIdLst>
        </p14:section>
        <p14:section name="states" id="{BB4A3159-59CC-44EC-81E1-4988F6274D4F}">
          <p14:sldIdLst>
            <p14:sldId id="289"/>
            <p14:sldId id="286"/>
            <p14:sldId id="288"/>
            <p14:sldId id="287"/>
          </p14:sldIdLst>
        </p14:section>
        <p14:section name="B02_verify" id="{CFD1320B-58AC-4654-AAEB-F408F1BBB402}">
          <p14:sldIdLst>
            <p14:sldId id="290"/>
            <p14:sldId id="291"/>
            <p14:sldId id="292"/>
            <p14:sldId id="293"/>
            <p14:sldId id="294"/>
          </p14:sldIdLst>
        </p14:section>
        <p14:section name="B02replicate" id="{F30F6C64-94F6-483F-96E1-83AB67BD06DB}">
          <p14:sldIdLst>
            <p14:sldId id="313"/>
            <p14:sldId id="314"/>
            <p14:sldId id="315"/>
            <p14:sldId id="307"/>
            <p14:sldId id="302"/>
            <p14:sldId id="304"/>
            <p14:sldId id="299"/>
            <p14:sldId id="296"/>
            <p14:sldId id="295"/>
            <p14:sldId id="306"/>
            <p14:sldId id="301"/>
            <p14:sldId id="305"/>
            <p14:sldId id="298"/>
            <p14:sldId id="297"/>
            <p14:sldId id="309"/>
            <p14:sldId id="308"/>
            <p14:sldId id="303"/>
            <p14:sldId id="311"/>
            <p14:sldId id="300"/>
            <p14:sldId id="310"/>
            <p14:sldId id="31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283" autoAdjust="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4DC5B-F1DD-0572-12F9-5A0442AFA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3792FD-DD60-07D1-6ABC-5470B317E5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E275EB-15C8-1C79-3F5A-0A0BF7011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0EF80-AAE5-4ADC-8FB0-6AE8EF3ECF83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49750F-F114-6BF7-7DDE-06509747C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510061-26E6-7466-C7C6-EA9A91E38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A3AF5-1C5E-406B-A873-C56D60788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08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4502F-1421-39CB-BDF0-152523E85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D41973-164C-71F0-C838-F16549145F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40F675-4A67-C70B-6004-456775785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0EF80-AAE5-4ADC-8FB0-6AE8EF3ECF83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51E293-9D7E-EACF-6ABC-85CE6399E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53BDCE-E5C5-35F4-E3AE-7F39C5EF9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A3AF5-1C5E-406B-A873-C56D60788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20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ECF8EC-07FE-971B-7C83-533176A32F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37C23C-712F-6C87-4A9A-1CA4A417F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019CC-2457-C028-6AD7-173A57CCF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0EF80-AAE5-4ADC-8FB0-6AE8EF3ECF83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61BBE3-8175-2B4B-93C8-ED518E984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ADF318-E818-9211-5260-A595FDF17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A3AF5-1C5E-406B-A873-C56D60788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239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683F0-D09B-4ECC-9352-B481C57FC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0BFFD-FB2E-1DC0-6D9B-FCFF969CFE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667A0-4A96-2C2F-9B03-3E7AD6F72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0EF80-AAE5-4ADC-8FB0-6AE8EF3ECF83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34D5D-4A67-6D81-BB12-5CCF32288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93F1A-1268-98D3-B703-DBE421EC4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A3AF5-1C5E-406B-A873-C56D60788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24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56CD9-9F0F-1385-DF90-F06BD5100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AF2372-08DC-5165-E27F-FEB858D62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89B403-3DB2-C8EA-2FDC-EEDC6CF1D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0EF80-AAE5-4ADC-8FB0-6AE8EF3ECF83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4CA64E-DC42-97A5-6644-59CA35F89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042E4-1004-3053-5294-D84E79CA1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A3AF5-1C5E-406B-A873-C56D60788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644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3A902-8DA8-8D12-7188-0F9E3B976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74F2F-702E-D15F-D7C8-556CCB0AD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F81841-7132-1869-F8FE-1E7FEF759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665EF-20F9-410C-86AD-A98815733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0EF80-AAE5-4ADC-8FB0-6AE8EF3ECF83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665A48-6645-13C2-C3AA-18DE184B7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0047F4-FF5F-28E6-F819-B76A84E2C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A3AF5-1C5E-406B-A873-C56D60788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332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7A269-3786-8102-7CDE-A3E5F7DCF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49A13C-FD08-99B7-8C5B-5F81D3270D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E4D72D-33CE-8321-E8F5-7234747BAB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22867D-E196-1C29-E42F-BC0BE3CFA6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5E8FD2-ECC5-E06E-CDE1-A8F30709F8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AC4401-49E4-EC78-C73C-22D52DA52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0EF80-AAE5-4ADC-8FB0-6AE8EF3ECF83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2779A5-1104-CF82-4B1F-8FAF0C6F5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5EF958-6478-F9E0-C9D6-3534B9B1C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A3AF5-1C5E-406B-A873-C56D60788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668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A778F-B24C-A4E8-C77E-9BFEBF049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1D55A3-52A8-E742-46B8-ED5A87180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0EF80-AAE5-4ADC-8FB0-6AE8EF3ECF83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5B4D2D-AC7A-B9A5-3D98-B867646E1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328CB7-C97D-576A-40D1-DA2B2F43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A3AF5-1C5E-406B-A873-C56D60788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164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49BB4B-F5CE-7BD8-68BF-5BBA3FA4B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0EF80-AAE5-4ADC-8FB0-6AE8EF3ECF83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DACFC1-5ADD-88B9-0C0C-1A85D48C0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4787E2-DDB2-0DEF-3D96-F0893E67F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A3AF5-1C5E-406B-A873-C56D60788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942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85173-CF21-7EF7-1885-364059544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398FA-4E7A-45A5-FCFD-0A31286A1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D7886F-9D7B-F1BC-94AA-C9A04494F1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11C6E4-E21F-DEBF-9125-D48B4382A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0EF80-AAE5-4ADC-8FB0-6AE8EF3ECF83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E5864A-B110-F8B7-6D1A-CA363F926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EDE459-0BA1-345B-3745-3C121F1BA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A3AF5-1C5E-406B-A873-C56D60788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672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ABE42-8935-F233-82A6-908D09785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EAA5DC-C6D0-A408-F972-F0FC857D12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278CBA-8A94-F09A-085B-0B2D2612D9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C46579-292B-E7C4-6C62-809864152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0EF80-AAE5-4ADC-8FB0-6AE8EF3ECF83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CA6DC0-761F-9738-D672-4582E7D46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14F7D-4269-5E1A-04B7-F21E4F34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A3AF5-1C5E-406B-A873-C56D60788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359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0EA51B-562F-B5F3-B580-9DDCF948C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1127E7-9143-30BA-278D-36A754CC44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BAB9F-9664-332C-FC04-5428A93495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80EF80-AAE5-4ADC-8FB0-6AE8EF3ECF83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40483-E2A6-5386-A074-C1FA88AD35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21B439-FF07-84ED-D71B-2F5AD924EB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4A3AF5-1C5E-406B-A873-C56D60788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401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D234A-0260-265B-4D66-149275167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LOSS_APPROACH_1213-1_combined_avg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51A3B-429B-9BC1-35E8-ECEA870838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C" dirty="0"/>
              <a:t>1K </a:t>
            </a:r>
            <a:r>
              <a:rPr lang="es-EC" dirty="0" err="1"/>
              <a:t>epoch</a:t>
            </a:r>
            <a:endParaRPr lang="es-EC" dirty="0"/>
          </a:p>
          <a:p>
            <a:r>
              <a:rPr lang="es-EC" dirty="0"/>
              <a:t>30 BATCH SIZE</a:t>
            </a:r>
          </a:p>
          <a:p>
            <a:r>
              <a:rPr lang="es-EC" dirty="0"/>
              <a:t>5E-5 –&gt; 5E-5</a:t>
            </a:r>
          </a:p>
          <a:p>
            <a:r>
              <a:rPr lang="es-EC"/>
              <a:t>5K </a:t>
            </a:r>
            <a:r>
              <a:rPr lang="es-EC" dirty="0"/>
              <a:t>MATCHES/EPOCH </a:t>
            </a:r>
            <a:r>
              <a:rPr lang="es-EC" dirty="0" err="1"/>
              <a:t>from</a:t>
            </a:r>
            <a:r>
              <a:rPr lang="es-EC" dirty="0"/>
              <a:t> </a:t>
            </a:r>
            <a:r>
              <a:rPr lang="es-EC" dirty="0" err="1"/>
              <a:t>begginging</a:t>
            </a:r>
            <a:r>
              <a:rPr lang="es-EC" dirty="0"/>
              <a:t> </a:t>
            </a:r>
            <a:r>
              <a:rPr lang="es-EC" dirty="0" err="1"/>
              <a:t>only</a:t>
            </a:r>
            <a:endParaRPr lang="es-EC" dirty="0"/>
          </a:p>
          <a:p>
            <a:r>
              <a:rPr lang="es-EC" dirty="0"/>
              <a:t>2 </a:t>
            </a:r>
            <a:r>
              <a:rPr lang="es-EC" dirty="0" err="1"/>
              <a:t>last</a:t>
            </a:r>
            <a:r>
              <a:rPr lang="es-EC" dirty="0"/>
              <a:t> </a:t>
            </a:r>
            <a:r>
              <a:rPr lang="es-EC" dirty="0" err="1"/>
              <a:t>states</a:t>
            </a:r>
            <a:endParaRPr lang="es-EC" dirty="0"/>
          </a:p>
          <a:p>
            <a:r>
              <a:rPr lang="es-EC" dirty="0" err="1"/>
              <a:t>Combined_avg</a:t>
            </a:r>
            <a:endParaRPr lang="es-EC" dirty="0"/>
          </a:p>
          <a:p>
            <a:r>
              <a:rPr lang="es-EC" dirty="0" err="1"/>
              <a:t>Propagate</a:t>
            </a:r>
            <a:endParaRPr lang="es-EC" dirty="0"/>
          </a:p>
          <a:p>
            <a:r>
              <a:rPr lang="es-EC" dirty="0" err="1"/>
              <a:t>Start</a:t>
            </a:r>
            <a:r>
              <a:rPr lang="es-EC" dirty="0"/>
              <a:t> </a:t>
            </a:r>
            <a:r>
              <a:rPr lang="es-EC" dirty="0" err="1"/>
              <a:t>random</a:t>
            </a:r>
            <a:endParaRPr lang="es-EC" dirty="0"/>
          </a:p>
          <a:p>
            <a:r>
              <a:rPr lang="es-EC" dirty="0" err="1"/>
              <a:t>CNN_uncoupled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397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showing a number of blue and orange lines&#10;&#10;AI-generated content may be incorrect.">
            <a:extLst>
              <a:ext uri="{FF2B5EF4-FFF2-40B4-BE49-F238E27FC236}">
                <a16:creationId xmlns:a16="http://schemas.microsoft.com/office/drawing/2014/main" id="{9C96117B-70CD-1C1A-8EB7-A5F7D59C1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606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4E0A9E1-32F1-6891-DAE5-5F516A542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9129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91C68E1-5E7A-2F84-50DF-E84DD68D5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7540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curve&#10;&#10;AI-generated content may be incorrect.">
            <a:extLst>
              <a:ext uri="{FF2B5EF4-FFF2-40B4-BE49-F238E27FC236}">
                <a16:creationId xmlns:a16="http://schemas.microsoft.com/office/drawing/2014/main" id="{57A82827-52AD-0E0A-9087-F5663C45E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8691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B47E30C-3673-8F99-CA87-9058C190F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/>
              <a:t>2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98243CF-CB68-42ED-A69C-457AFE9EC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PC name: ALAN-TURING</a:t>
            </a:r>
          </a:p>
          <a:p>
            <a:r>
              <a:rPr lang="en-US" dirty="0"/>
              <a:t>Experiment name:    N_LAST_STATES_FINAL_1215-1_2</a:t>
            </a:r>
          </a:p>
          <a:p>
            <a:r>
              <a:rPr lang="en-US" dirty="0"/>
              <a:t>Train conf.:    EPOCHS=10000, BATCH_SIZE=256, LR=5e-05, LR_F=5e-05, GAMMA=0.99, TAU=0.01, MAX_GRAD_NORM=1.0</a:t>
            </a:r>
          </a:p>
          <a:p>
            <a:r>
              <a:rPr lang="en-US" dirty="0"/>
              <a:t>Exp. gen.:  MATCHES_PER_EPOCH=64, STEPS_PER_EPOCH=128, REPLAY_SIZE=64000</a:t>
            </a:r>
          </a:p>
          <a:p>
            <a:r>
              <a:rPr lang="en-US" dirty="0"/>
              <a:t>Network updates:    ITER_PER_EPOCH=0, N_BATCHS_2_UPDATE_TARGET=0</a:t>
            </a:r>
          </a:p>
          <a:p>
            <a:r>
              <a:rPr lang="en-US" dirty="0"/>
              <a:t>Exploration:    TEMPERATURE_EXPLORE=2, TEMPERATURE_EXPLOIT=0.1</a:t>
            </a:r>
          </a:p>
          <a:p>
            <a:r>
              <a:rPr lang="en-US" dirty="0"/>
              <a:t>N_LAST_STATES:  INIT=2, FINAL=2</a:t>
            </a:r>
          </a:p>
          <a:p>
            <a:r>
              <a:rPr lang="en-US" dirty="0"/>
              <a:t>LOSS_APPROACH=</a:t>
            </a:r>
            <a:r>
              <a:rPr lang="en-US" dirty="0" err="1"/>
              <a:t>combined_avg</a:t>
            </a:r>
            <a:endParaRPr lang="en-US" dirty="0"/>
          </a:p>
          <a:p>
            <a:r>
              <a:rPr lang="en-US" dirty="0"/>
              <a:t>REWARD_FUNCTION=propagate</a:t>
            </a:r>
          </a:p>
          <a:p>
            <a:r>
              <a:rPr lang="en-US" dirty="0"/>
              <a:t>Using device: </a:t>
            </a:r>
            <a:r>
              <a:rPr lang="en-US" dirty="0" err="1"/>
              <a:t>cuda</a:t>
            </a:r>
            <a:endParaRPr lang="en-US" dirty="0"/>
          </a:p>
          <a:p>
            <a:r>
              <a:rPr lang="en-US" dirty="0"/>
              <a:t>Architecture: </a:t>
            </a:r>
            <a:r>
              <a:rPr lang="en-US" dirty="0" err="1"/>
              <a:t>QuartoCNN_uncoupled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6669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3C40C0-9638-8357-CB8F-568AA4373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8501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A5D923-1E89-96C7-6300-7216E0F00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6043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52F982-4D8D-3C03-5A4A-D2777990CF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6480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EFF925-DA01-4729-0172-8D3E52A37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5890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5247C6-DC0C-353F-E642-EFBC9F7565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5E359A2-817B-EF47-12B4-EC4775786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/>
              <a:t>4,7,10</a:t>
            </a:r>
            <a:endParaRPr lang="en-US" dirty="0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D23698EA-C79B-3DA0-C28F-A7E2CDD253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3388" y="3143924"/>
            <a:ext cx="8945223" cy="171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035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795A0E7-05DD-0197-2C4E-2F2A83321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5643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6C9FCA-9075-FF6D-6795-B7C20EEA29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12347B4-14C0-113F-282C-FF7518BE7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/>
              <a:t>13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DD0EFDE-7A0C-1B0B-EFA6-E787CBBA0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PC name: ALAN-TURING</a:t>
            </a:r>
          </a:p>
          <a:p>
            <a:r>
              <a:rPr lang="en-US" dirty="0"/>
              <a:t>Experiment name:    N_LAST_STATES_FINAL_1215-5_13</a:t>
            </a:r>
          </a:p>
          <a:p>
            <a:r>
              <a:rPr lang="en-US" dirty="0"/>
              <a:t>Train conf.:    EPOCHS=10000, BATCH_SIZE=256, LR=5e-05, LR_F=5e-05, GAMMA=0.99, TAU=0.01, MAX_GRAD_NORM=1.0</a:t>
            </a:r>
          </a:p>
          <a:p>
            <a:r>
              <a:rPr lang="en-US" dirty="0"/>
              <a:t>Exp. gen.:  MATCHES_PER_EPOCH=64, STEPS_PER_EPOCH=832, REPLAY_SIZE=416000</a:t>
            </a:r>
          </a:p>
          <a:p>
            <a:r>
              <a:rPr lang="en-US" dirty="0"/>
              <a:t>Network updates:    ITER_PER_EPOCH=3, N_BATCHS_2_UPDATE_TARGET=1</a:t>
            </a:r>
          </a:p>
          <a:p>
            <a:r>
              <a:rPr lang="en-US" dirty="0"/>
              <a:t>Exploration:    TEMPERATURE_EXPLORE=2, TEMPERATURE_EXPLOIT=0.1</a:t>
            </a:r>
          </a:p>
          <a:p>
            <a:r>
              <a:rPr lang="en-US" dirty="0"/>
              <a:t>N_LAST_STATES:  INIT=2, FINAL=13</a:t>
            </a:r>
          </a:p>
          <a:p>
            <a:r>
              <a:rPr lang="en-US" dirty="0"/>
              <a:t>LOSS_APPROACH=</a:t>
            </a:r>
            <a:r>
              <a:rPr lang="en-US" dirty="0" err="1"/>
              <a:t>combined_avg</a:t>
            </a:r>
            <a:endParaRPr lang="en-US" dirty="0"/>
          </a:p>
          <a:p>
            <a:r>
              <a:rPr lang="en-US" dirty="0"/>
              <a:t>REWARD_FUNCTION=propagate</a:t>
            </a:r>
          </a:p>
          <a:p>
            <a:r>
              <a:rPr lang="en-US" dirty="0"/>
              <a:t>Using device: </a:t>
            </a:r>
            <a:r>
              <a:rPr lang="en-US" dirty="0" err="1"/>
              <a:t>cuda</a:t>
            </a:r>
            <a:endParaRPr lang="en-US" dirty="0"/>
          </a:p>
          <a:p>
            <a:r>
              <a:rPr lang="en-US" dirty="0"/>
              <a:t>Architecture: </a:t>
            </a:r>
            <a:r>
              <a:rPr lang="en-US" dirty="0" err="1"/>
              <a:t>QuartoCNN_uncoupled</a:t>
            </a:r>
            <a:endParaRPr lang="en-US" dirty="0"/>
          </a:p>
          <a:p>
            <a:r>
              <a:rPr lang="en-US" dirty="0"/>
              <a:t>Models moved to </a:t>
            </a:r>
            <a:r>
              <a:rPr lang="en-US" dirty="0" err="1"/>
              <a:t>cuda</a:t>
            </a:r>
            <a:endParaRPr lang="en-US" dirty="0"/>
          </a:p>
          <a:p>
            <a:r>
              <a:rPr lang="en-US" dirty="0"/>
              <a:t>Starting with random weights (no checkpoint provided)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3331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7F4DE4-3130-E36C-EDA1-CCA2DD626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7873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84B54B-F327-D630-D570-7E362489F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1632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9E7171-F860-919E-7CB0-A31545B8C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8664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4B4BC4-A066-BD56-BD00-A36A0B5B3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3717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89159E-3A2F-9CB0-9A49-71C3E077DA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96EE970-CCCB-52FC-75E8-8EF9A9015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/>
              <a:t>16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429E40F-0592-8715-03BA-D6A80AD65B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Experiment name:    N_LAST_STATES_FINAL_1215-6_16</a:t>
            </a:r>
          </a:p>
          <a:p>
            <a:r>
              <a:rPr lang="en-US" dirty="0"/>
              <a:t>Train conf.:    EPOCHS=10000, BATCH_SIZE=256, LR=5e-05, LR_F=5e-05, GAMMA=0.99, TAU=0.01, MAX_GRAD_NORM=1.0</a:t>
            </a:r>
          </a:p>
          <a:p>
            <a:r>
              <a:rPr lang="en-US" dirty="0"/>
              <a:t>Exp. gen.:  MATCHES_PER_EPOCH=64, STEPS_PER_EPOCH=1024, REPLAY_SIZE=512000</a:t>
            </a:r>
          </a:p>
          <a:p>
            <a:r>
              <a:rPr lang="en-US" dirty="0"/>
              <a:t>Network updates:    ITER_PER_EPOCH=4, N_BATCHS_2_UPDATE_TARGET=1</a:t>
            </a:r>
          </a:p>
          <a:p>
            <a:r>
              <a:rPr lang="en-US" dirty="0"/>
              <a:t>Exploration:    TEMPERATURE_EXPLORE=2, TEMPERATURE_EXPLOIT=0.1</a:t>
            </a:r>
          </a:p>
          <a:p>
            <a:r>
              <a:rPr lang="en-US" dirty="0"/>
              <a:t>N_LAST_STATES:  INIT=2, FINAL=16</a:t>
            </a:r>
          </a:p>
          <a:p>
            <a:r>
              <a:rPr lang="en-US" dirty="0"/>
              <a:t>LOSS_APPROACH=</a:t>
            </a:r>
            <a:r>
              <a:rPr lang="en-US" dirty="0" err="1"/>
              <a:t>combined_avg</a:t>
            </a:r>
            <a:endParaRPr lang="en-US" dirty="0"/>
          </a:p>
          <a:p>
            <a:r>
              <a:rPr lang="en-US" dirty="0"/>
              <a:t>REWARD_FUNCTION=propagate</a:t>
            </a:r>
          </a:p>
          <a:p>
            <a:r>
              <a:rPr lang="en-US" dirty="0"/>
              <a:t>Using device: </a:t>
            </a:r>
            <a:r>
              <a:rPr lang="en-US" dirty="0" err="1"/>
              <a:t>cuda</a:t>
            </a:r>
            <a:endParaRPr lang="en-US" dirty="0"/>
          </a:p>
          <a:p>
            <a:r>
              <a:rPr lang="en-US" dirty="0"/>
              <a:t>Architecture: </a:t>
            </a:r>
            <a:r>
              <a:rPr lang="en-US" dirty="0" err="1"/>
              <a:t>QuartoCNN_uncoupled</a:t>
            </a:r>
            <a:endParaRPr lang="en-US" dirty="0"/>
          </a:p>
          <a:p>
            <a:r>
              <a:rPr lang="en-US" dirty="0"/>
              <a:t>Models moved to </a:t>
            </a:r>
            <a:r>
              <a:rPr lang="en-US" dirty="0" err="1"/>
              <a:t>cuda</a:t>
            </a:r>
            <a:endParaRPr lang="en-US" dirty="0"/>
          </a:p>
          <a:p>
            <a:r>
              <a:rPr lang="en-US" dirty="0"/>
              <a:t>Starting with random weights (no checkpoint provided)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8561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168471-C671-3B53-B2CA-8B49B371B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0324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40F5CD-5B0A-0998-496F-7E5BAC332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6802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51F5B8-FA33-F566-5818-6C11331ED9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3548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928268-C785-C330-A7ED-7B8CC61DF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855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FA74A130-DBBE-2B15-C9CB-A7EB17489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9962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8259D8-E386-4080-A9A9-61FCE75F8B13}"/>
              </a:ext>
            </a:extLst>
          </p:cNvPr>
          <p:cNvSpPr txBox="1"/>
          <p:nvPr/>
        </p:nvSpPr>
        <p:spPr>
          <a:xfrm>
            <a:off x="237514" y="943408"/>
            <a:ext cx="11396710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[01-19 09:04:02][INFO][trainRL.py] Starting Importing...</a:t>
            </a:r>
          </a:p>
          <a:p>
            <a:r>
              <a:rPr lang="en-US" dirty="0"/>
              <a:t>[01-19 09:04:41][INFO][trainRL.py] Imports done.</a:t>
            </a:r>
          </a:p>
          <a:p>
            <a:r>
              <a:rPr lang="en-US" dirty="0"/>
              <a:t>[01-19 09:04:41][INFO][trainRL.py] PC name: ALAN-TURING</a:t>
            </a:r>
          </a:p>
          <a:p>
            <a:r>
              <a:rPr lang="en-US" dirty="0"/>
              <a:t>[01-19 09:04:41][INFO][trainRL.py] Experiment name:     _B01_States</a:t>
            </a:r>
          </a:p>
          <a:p>
            <a:r>
              <a:rPr lang="en-US" dirty="0"/>
              <a:t>[01-19 09:04:41][INFO][trainRL.py] Train conf.: EPOCHS=10000, BATCH_SIZE=32, LR=5e-05, </a:t>
            </a:r>
          </a:p>
          <a:p>
            <a:r>
              <a:rPr lang="en-US" dirty="0"/>
              <a:t>	LR_F=5e-05, GAMMA=0.99, TAU=0.01, MAX_GRAD_NORM=1.0</a:t>
            </a:r>
          </a:p>
          <a:p>
            <a:r>
              <a:rPr lang="en-US" dirty="0"/>
              <a:t>[01-19 09:04:41][INFO][trainRL.py] Exp. gen.:   MATCHES_PER_EPOCH=32, STEPS_PER_EPOCH=512, </a:t>
            </a:r>
          </a:p>
          <a:p>
            <a:r>
              <a:rPr lang="en-US" dirty="0"/>
              <a:t>	REPLAY_SIZE=65536</a:t>
            </a:r>
          </a:p>
          <a:p>
            <a:r>
              <a:rPr lang="en-US" dirty="0"/>
              <a:t>[01-19 09:04:41][INFO][trainRL.py] Network updates:     ITER_PER_EPOCH=16, N_BATCHS_2_UPDATE_TARGET=16</a:t>
            </a:r>
          </a:p>
          <a:p>
            <a:r>
              <a:rPr lang="en-US" dirty="0"/>
              <a:t>[01-19 09:04:41][INFO][trainRL.py] Exploration: TEMPERATURE_EXPLORE=2, TEMPERATURE_EXPLOIT=0.1</a:t>
            </a:r>
          </a:p>
          <a:p>
            <a:r>
              <a:rPr lang="en-US" dirty="0"/>
              <a:t>[01-19 09:04:41][INFO][trainRL.py] N_LAST_STATES:       INIT=2, FINAL=16</a:t>
            </a:r>
          </a:p>
          <a:p>
            <a:r>
              <a:rPr lang="en-US" dirty="0"/>
              <a:t>[01-19 09:04:41][INFO][trainRL.py] LOSS_APPROACH=</a:t>
            </a:r>
            <a:r>
              <a:rPr lang="en-US" dirty="0" err="1"/>
              <a:t>combined_avg</a:t>
            </a:r>
            <a:endParaRPr lang="en-US" dirty="0"/>
          </a:p>
          <a:p>
            <a:r>
              <a:rPr lang="en-US" dirty="0"/>
              <a:t>[01-19 09:04:41][INFO][trainRL.py] REWARD_FUNCTION=propagate</a:t>
            </a:r>
          </a:p>
          <a:p>
            <a:r>
              <a:rPr lang="en-US" dirty="0"/>
              <a:t>[01-19 09:04:42][INFO][trainRL.py] Using device: </a:t>
            </a:r>
            <a:r>
              <a:rPr lang="en-US" dirty="0" err="1"/>
              <a:t>cuda</a:t>
            </a:r>
            <a:endParaRPr lang="en-US" dirty="0"/>
          </a:p>
          <a:p>
            <a:r>
              <a:rPr lang="en-US" dirty="0"/>
              <a:t>[01-19 09:04:42][INFO][trainRL.py] Architecture: </a:t>
            </a:r>
            <a:r>
              <a:rPr lang="en-US" dirty="0" err="1"/>
              <a:t>QuartoCNN_uncoupled</a:t>
            </a:r>
            <a:endParaRPr lang="en-US" dirty="0"/>
          </a:p>
          <a:p>
            <a:r>
              <a:rPr lang="en-US" dirty="0"/>
              <a:t>[01-19 09:04:42][INFO][trainRL.py] Models moved to </a:t>
            </a:r>
            <a:r>
              <a:rPr lang="en-US" dirty="0" err="1"/>
              <a:t>cuda</a:t>
            </a:r>
            <a:endParaRPr lang="en-US" dirty="0"/>
          </a:p>
          <a:p>
            <a:r>
              <a:rPr lang="en-US" dirty="0"/>
              <a:t>[01-19 09:04:42][INFO][trainRL.py] Starting with random weights (no checkpoint provided)</a:t>
            </a:r>
          </a:p>
          <a:p>
            <a:r>
              <a:rPr lang="en-US" dirty="0"/>
              <a:t>[01-19 09:04:42][INFO][trainRL.py] Hyperparameters loaded.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206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CD0F8A-261E-F8D9-E16E-F03F2946E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5521" y="709233"/>
            <a:ext cx="7220958" cy="543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0385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B11255-CCAC-D8CB-7AE6-5F49629B2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804"/>
            <a:ext cx="12192000" cy="6514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144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EFCA88-A172-F084-D1D3-2F8FFE9A5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967" y="1209365"/>
            <a:ext cx="9250066" cy="443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7278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92C1B7-D490-5419-7407-AA20FB92FCE1}"/>
              </a:ext>
            </a:extLst>
          </p:cNvPr>
          <p:cNvSpPr txBox="1"/>
          <p:nvPr/>
        </p:nvSpPr>
        <p:spPr>
          <a:xfrm>
            <a:off x="2114550" y="504520"/>
            <a:ext cx="6096000" cy="286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Only last 2 states!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A09DBF-7913-1799-DDB2-16D9502FDE83}"/>
              </a:ext>
            </a:extLst>
          </p:cNvPr>
          <p:cNvSpPr txBox="1"/>
          <p:nvPr/>
        </p:nvSpPr>
        <p:spPr>
          <a:xfrm>
            <a:off x="352425" y="1228725"/>
            <a:ext cx="9829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[01-19 09:11:28][INFO][trainRL.py] Experiment name: B02_verify</a:t>
            </a:r>
          </a:p>
          <a:p>
            <a:r>
              <a:rPr lang="en-US" dirty="0"/>
              <a:t>[01-19 09:11:28][INFO][trainRL.py] Train conf.: EPOCHS=10000, BATCH_SIZE=32, LR=5e-05, LR_F=5e-05, GAMMA=0.99, TAU=0.01, MAX_GRAD_NORM=1.0</a:t>
            </a:r>
          </a:p>
          <a:p>
            <a:r>
              <a:rPr lang="en-US" dirty="0"/>
              <a:t>[01-19 09:11:28][INFO][trainRL.py] Exp. gen.:   MATCHES_PER_EPOCH=32, STEPS_PER_EPOCH=64, REPLAY_SIZE=8192</a:t>
            </a:r>
          </a:p>
          <a:p>
            <a:r>
              <a:rPr lang="en-US" dirty="0"/>
              <a:t>[01-19 09:11:28][INFO][trainRL.py] Network updates: ITER_PER_EPOCH=2, N_BATCHS_2_UPDATE_TARGET=2</a:t>
            </a:r>
          </a:p>
          <a:p>
            <a:r>
              <a:rPr lang="en-US" dirty="0"/>
              <a:t>[01-19 09:11:28][INFO][trainRL.py] Exploration: TEMPERATURE_EXPLORE=2, TEMPERATURE_EXPLOIT=0.1</a:t>
            </a:r>
          </a:p>
          <a:p>
            <a:r>
              <a:rPr lang="en-US" dirty="0"/>
              <a:t>[01-19 09:11:28][INFO][trainRL.py] N_LAST_STATES:   INIT=2, FINAL=2</a:t>
            </a:r>
          </a:p>
          <a:p>
            <a:r>
              <a:rPr lang="en-US" dirty="0"/>
              <a:t>[01-19 09:11:28][INFO][trainRL.py] LOSS_APPROACH=</a:t>
            </a:r>
            <a:r>
              <a:rPr lang="en-US" dirty="0" err="1"/>
              <a:t>combined_avg</a:t>
            </a:r>
            <a:endParaRPr lang="en-US" dirty="0"/>
          </a:p>
          <a:p>
            <a:r>
              <a:rPr lang="en-US" dirty="0"/>
              <a:t>[01-19 09:11:28][INFO][trainRL.py] REWARD_FUNCTION=propagate</a:t>
            </a:r>
          </a:p>
          <a:p>
            <a:r>
              <a:rPr lang="en-US" dirty="0"/>
              <a:t>[01-19 09:11:28][INFO][trainRL.py] Using device: </a:t>
            </a:r>
            <a:r>
              <a:rPr lang="en-US" dirty="0" err="1"/>
              <a:t>cuda</a:t>
            </a:r>
            <a:endParaRPr lang="en-US" dirty="0"/>
          </a:p>
          <a:p>
            <a:r>
              <a:rPr lang="en-US" dirty="0"/>
              <a:t>[01-19 09:11:28][INFO][trainRL.py] Architecture: </a:t>
            </a:r>
            <a:r>
              <a:rPr lang="en-US" dirty="0" err="1"/>
              <a:t>QuartoCNN_uncoupled</a:t>
            </a:r>
            <a:endParaRPr lang="en-US" dirty="0"/>
          </a:p>
          <a:p>
            <a:r>
              <a:rPr lang="en-US" dirty="0"/>
              <a:t>[01-19 09:11:29][INFO][trainRL.py] Models moved to </a:t>
            </a:r>
            <a:r>
              <a:rPr lang="en-US" dirty="0" err="1"/>
              <a:t>cuda</a:t>
            </a:r>
            <a:endParaRPr lang="en-US" dirty="0"/>
          </a:p>
          <a:p>
            <a:r>
              <a:rPr lang="en-US" dirty="0"/>
              <a:t>[01-19 09:11:29][INFO][trainRL.py] Starting with random weights (no checkpoint provided)</a:t>
            </a:r>
          </a:p>
        </p:txBody>
      </p:sp>
    </p:spTree>
    <p:extLst>
      <p:ext uri="{BB962C8B-B14F-4D97-AF65-F5344CB8AC3E}">
        <p14:creationId xmlns:p14="http://schemas.microsoft.com/office/powerpoint/2010/main" val="39309541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68604AE-5CE7-C6A3-24A1-D5621E70A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2661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DDDCB8-31B0-3508-0C99-44D7B4FB5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828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164D80-5857-A48A-9A4E-0345720A7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3396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867090-5961-6FF7-3FDE-6A03B5A8C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08887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7245631-A302-746B-5A06-AC2048DCCE51}"/>
              </a:ext>
            </a:extLst>
          </p:cNvPr>
          <p:cNvSpPr txBox="1"/>
          <p:nvPr/>
        </p:nvSpPr>
        <p:spPr>
          <a:xfrm>
            <a:off x="694428" y="1274556"/>
            <a:ext cx="1060311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[01-21 11:52:34][INFO][B02replicate(6)0121_LR_0.0005.py] PC name: ALAN-TURING</a:t>
            </a:r>
          </a:p>
          <a:p>
            <a:r>
              <a:rPr lang="en-US" dirty="0"/>
              <a:t>Experiment name:    B02replicate(6)0121_LR_0.0005</a:t>
            </a:r>
          </a:p>
          <a:p>
            <a:r>
              <a:rPr lang="en-US" dirty="0"/>
              <a:t>Train conf.:    EPOCHS=10000, BATCH_SIZE=32, </a:t>
            </a:r>
            <a:r>
              <a:rPr lang="en-US" b="1" dirty="0"/>
              <a:t>LR=0.0005, LR_F=0.0005</a:t>
            </a:r>
            <a:r>
              <a:rPr lang="en-US" dirty="0"/>
              <a:t>, GAMMA=0.99, TAU=0.01, MAX_GRAD_NORM=1.0</a:t>
            </a:r>
          </a:p>
          <a:p>
            <a:r>
              <a:rPr lang="en-US" dirty="0"/>
              <a:t>Exp. gen.:  MATCHES_PER_EPOCH=32, STEPS_PER_EPOCH=64, REPLAY_SIZE=8192</a:t>
            </a:r>
          </a:p>
          <a:p>
            <a:r>
              <a:rPr lang="en-US" dirty="0"/>
              <a:t>Network updates:    ITER_PER_EPOCH=2, N_BATCHS_2_UPDATE_TARGET=2</a:t>
            </a:r>
          </a:p>
          <a:p>
            <a:r>
              <a:rPr lang="en-US" dirty="0"/>
              <a:t>Exploration:    TEMPERATURE_EXPLORE=2, TEMPERATURE_EXPLOIT=0.1</a:t>
            </a:r>
          </a:p>
          <a:p>
            <a:r>
              <a:rPr lang="en-US" dirty="0"/>
              <a:t>N_LAST_STATES:  INIT=2, FINAL=2</a:t>
            </a:r>
          </a:p>
          <a:p>
            <a:r>
              <a:rPr lang="en-US" dirty="0"/>
              <a:t>LOSS_APPROACH=</a:t>
            </a:r>
            <a:r>
              <a:rPr lang="en-US" dirty="0" err="1"/>
              <a:t>combined_avg</a:t>
            </a:r>
            <a:endParaRPr lang="en-US" dirty="0"/>
          </a:p>
          <a:p>
            <a:r>
              <a:rPr lang="en-US" dirty="0"/>
              <a:t>REWARD_FUNCTION=propagate</a:t>
            </a:r>
          </a:p>
          <a:p>
            <a:r>
              <a:rPr lang="en-US" dirty="0"/>
              <a:t>Using device: </a:t>
            </a:r>
            <a:r>
              <a:rPr lang="en-US" dirty="0" err="1"/>
              <a:t>cuda</a:t>
            </a:r>
            <a:endParaRPr lang="en-US" dirty="0"/>
          </a:p>
          <a:p>
            <a:r>
              <a:rPr lang="en-US" dirty="0"/>
              <a:t>Architecture: </a:t>
            </a:r>
            <a:r>
              <a:rPr lang="en-US" dirty="0" err="1"/>
              <a:t>QuartoCNN_uncoupled</a:t>
            </a:r>
            <a:endParaRPr lang="en-US" dirty="0"/>
          </a:p>
          <a:p>
            <a:r>
              <a:rPr lang="en-US" dirty="0"/>
              <a:t>Models moved to </a:t>
            </a:r>
            <a:r>
              <a:rPr lang="en-US" dirty="0" err="1"/>
              <a:t>cuda</a:t>
            </a:r>
            <a:endParaRPr lang="en-US" dirty="0"/>
          </a:p>
          <a:p>
            <a:r>
              <a:rPr lang="en-US" dirty="0"/>
              <a:t>Starting with random weights (no checkpoint provided)</a:t>
            </a:r>
          </a:p>
        </p:txBody>
      </p:sp>
    </p:spTree>
    <p:extLst>
      <p:ext uri="{BB962C8B-B14F-4D97-AF65-F5344CB8AC3E}">
        <p14:creationId xmlns:p14="http://schemas.microsoft.com/office/powerpoint/2010/main" val="778849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graph&#10;&#10;AI-generated content may be incorrect.">
            <a:extLst>
              <a:ext uri="{FF2B5EF4-FFF2-40B4-BE49-F238E27FC236}">
                <a16:creationId xmlns:a16="http://schemas.microsoft.com/office/drawing/2014/main" id="{07B94271-C5F8-A953-59A3-A2251F27A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9588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0644E2-8C89-F347-6C0F-F1C05C2AB3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7836" y="799733"/>
            <a:ext cx="7716327" cy="525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33865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AE3811-824D-B0B3-739D-F26178B79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097" y="661601"/>
            <a:ext cx="11145805" cy="5534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3436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0EBC61-BE0F-8E9F-AE34-C4249E091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1739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EED40A-95F0-31FF-0FC1-2DB071C080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2386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98A9AD-39E3-61E7-1C8B-2332688E5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349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C5797A-F5FC-3C4E-0E13-1825A264B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33057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D7A60E-6794-B764-A307-C90DD3C51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9574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957562-3C3C-68A1-00D8-FDF79E234E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01050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5518AF-92E3-B179-CE77-18B1EBFDB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0404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E2265B-F61C-9CB0-3EA9-F9171F493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378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graph&#10;&#10;AI-generated content may be incorrect.">
            <a:extLst>
              <a:ext uri="{FF2B5EF4-FFF2-40B4-BE49-F238E27FC236}">
                <a16:creationId xmlns:a16="http://schemas.microsoft.com/office/drawing/2014/main" id="{02DFE016-33CA-2FA2-161F-E8A109D10A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6353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266DE1-5A28-F350-6E24-129BFA1F1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59629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E9C9B0-06C5-9432-5665-8033AC22AD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3704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E48801-8390-BFCD-4ECC-1704F203F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21410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8A15E5-6BBB-04AE-2605-E9A50468F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795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7674B5-C979-8859-28EB-12707EA36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95454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A8C730-D244-C1D5-F4C6-19F6666BE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51489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4EDDE5-E239-E54D-C8B3-777FDEB7A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2807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43E4E5-3357-3F6F-6EEE-82626DB9F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22280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628201-E4E0-752D-7784-9933D7CAFB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01456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E99D38-A486-A0D7-5CDD-4E0DF768D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315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C8B8E33-D970-3DD5-1864-1D8AD28A3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369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CAC37D7F-8BAD-E03C-9D2A-866A98AE8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419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showing a graph&#10;&#10;AI-generated content may be incorrect.">
            <a:extLst>
              <a:ext uri="{FF2B5EF4-FFF2-40B4-BE49-F238E27FC236}">
                <a16:creationId xmlns:a16="http://schemas.microsoft.com/office/drawing/2014/main" id="{B8C511C5-4113-8F5B-A22F-ECC421855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278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a blue line&#10;&#10;AI-generated content may be incorrect.">
            <a:extLst>
              <a:ext uri="{FF2B5EF4-FFF2-40B4-BE49-F238E27FC236}">
                <a16:creationId xmlns:a16="http://schemas.microsoft.com/office/drawing/2014/main" id="{C4064502-51FF-072A-2092-F3F0A05C5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01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30604</TotalTime>
  <Words>1284</Words>
  <Application>Microsoft Office PowerPoint</Application>
  <PresentationFormat>Widescreen</PresentationFormat>
  <Paragraphs>94</Paragraphs>
  <Slides>59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4" baseType="lpstr">
      <vt:lpstr>Aptos</vt:lpstr>
      <vt:lpstr>Aptos Display</vt:lpstr>
      <vt:lpstr>Arial</vt:lpstr>
      <vt:lpstr>Consolas</vt:lpstr>
      <vt:lpstr>Office Theme</vt:lpstr>
      <vt:lpstr>LOSS_APPROACH_1213-1_combined_avg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</vt:lpstr>
      <vt:lpstr>PowerPoint Presentation</vt:lpstr>
      <vt:lpstr>PowerPoint Presentation</vt:lpstr>
      <vt:lpstr>PowerPoint Presentation</vt:lpstr>
      <vt:lpstr>PowerPoint Presentation</vt:lpstr>
      <vt:lpstr>4,7,10</vt:lpstr>
      <vt:lpstr>13</vt:lpstr>
      <vt:lpstr>PowerPoint Presentation</vt:lpstr>
      <vt:lpstr>PowerPoint Presentation</vt:lpstr>
      <vt:lpstr>PowerPoint Presentation</vt:lpstr>
      <vt:lpstr>PowerPoint Presentation</vt:lpstr>
      <vt:lpstr>16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LABORATORIO DE INVESTIGACION EN INTELIGENCIA Y VISION ARTIFICIAL</dc:creator>
  <cp:lastModifiedBy>LABORATORIO DE INVESTIGACION EN INTELIGENCIA Y VISION ARTIFICIAL</cp:lastModifiedBy>
  <cp:revision>13</cp:revision>
  <dcterms:created xsi:type="dcterms:W3CDTF">2025-12-15T15:45:06Z</dcterms:created>
  <dcterms:modified xsi:type="dcterms:W3CDTF">2026-02-10T16:29:28Z</dcterms:modified>
</cp:coreProperties>
</file>

<file path=docProps/thumbnail.jpeg>
</file>